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71" r:id="rId2"/>
    <p:sldId id="272" r:id="rId3"/>
    <p:sldId id="302" r:id="rId4"/>
    <p:sldId id="303" r:id="rId5"/>
    <p:sldId id="304" r:id="rId6"/>
    <p:sldId id="305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60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9/14/20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78369"/>
            <a:ext cx="8077200" cy="1673352"/>
          </a:xfrm>
        </p:spPr>
        <p:txBody>
          <a:bodyPr>
            <a:normAutofit/>
          </a:bodyPr>
          <a:lstStyle/>
          <a:p>
            <a:r>
              <a:rPr lang="en-US" dirty="0"/>
              <a:t>Decision Trees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F038BAE-BC09-CB43-9252-604589786E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39"/>
    </mc:Choice>
    <mc:Fallback>
      <p:transition spd="slow" advTm="44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Representation of sequential decisions</a:t>
            </a:r>
          </a:p>
          <a:p>
            <a:r>
              <a:rPr lang="en-US" dirty="0"/>
              <a:t>Nodes represent either</a:t>
            </a:r>
          </a:p>
          <a:p>
            <a:pPr lvl="1"/>
            <a:r>
              <a:rPr lang="en-US" dirty="0"/>
              <a:t>Actions chosen by the decision maker (decision nodes, represented by squares)</a:t>
            </a:r>
          </a:p>
          <a:p>
            <a:pPr lvl="1"/>
            <a:r>
              <a:rPr lang="en-US" dirty="0"/>
              <a:t>Random choices of state by nature (chance nodes, represented by circles)</a:t>
            </a:r>
          </a:p>
          <a:p>
            <a:r>
              <a:rPr lang="en-US" dirty="0"/>
              <a:t>Ordering of actions/observations can be specified</a:t>
            </a:r>
          </a:p>
          <a:p>
            <a:r>
              <a:rPr lang="en-US" dirty="0"/>
              <a:t>Leaf nodes have payoffs/utilities assigned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4334C2F-B848-C848-932B-4F119A7FD8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481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173"/>
    </mc:Choice>
    <mc:Fallback>
      <p:transition spd="slow" advTm="1931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Decision Trees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Backwards induction (tree traversal)</a:t>
            </a:r>
          </a:p>
          <a:p>
            <a:r>
              <a:rPr lang="en-US" dirty="0"/>
              <a:t>Max expected utility</a:t>
            </a:r>
          </a:p>
          <a:p>
            <a:pPr lvl="1"/>
            <a:r>
              <a:rPr lang="en-US" dirty="0"/>
              <a:t>At a decision node, choose the child with max value</a:t>
            </a:r>
          </a:p>
          <a:p>
            <a:pPr lvl="1"/>
            <a:r>
              <a:rPr lang="en-US" dirty="0"/>
              <a:t>At a chance node, compute the expected value over the children</a:t>
            </a:r>
          </a:p>
          <a:p>
            <a:r>
              <a:rPr lang="en-US" dirty="0" err="1"/>
              <a:t>Maxmin</a:t>
            </a:r>
            <a:endParaRPr lang="en-US" dirty="0"/>
          </a:p>
          <a:p>
            <a:pPr lvl="1"/>
            <a:r>
              <a:rPr lang="en-US" dirty="0"/>
              <a:t>Similar, but choose the worst child at chance nodes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FBF4C48-B31E-A54E-A5E7-954F813D64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645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369"/>
    </mc:Choice>
    <mc:Fallback>
      <p:transition spd="slow" advTm="1403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Example</a:t>
            </a:r>
          </a:p>
        </p:txBody>
      </p:sp>
      <p:sp>
        <p:nvSpPr>
          <p:cNvPr id="4" name="Rectangle 3"/>
          <p:cNvSpPr/>
          <p:nvPr/>
        </p:nvSpPr>
        <p:spPr>
          <a:xfrm>
            <a:off x="457200" y="3841578"/>
            <a:ext cx="405072" cy="454717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025790" y="2187348"/>
            <a:ext cx="454652" cy="423357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025790" y="3872938"/>
            <a:ext cx="454652" cy="423357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025790" y="5549730"/>
            <a:ext cx="454652" cy="423357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>
            <a:stCxn id="4" idx="3"/>
            <a:endCxn id="5" idx="2"/>
          </p:cNvCxnSpPr>
          <p:nvPr/>
        </p:nvCxnSpPr>
        <p:spPr>
          <a:xfrm flipV="1">
            <a:off x="862272" y="2399027"/>
            <a:ext cx="2163518" cy="166991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endCxn id="6" idx="2"/>
          </p:cNvCxnSpPr>
          <p:nvPr/>
        </p:nvCxnSpPr>
        <p:spPr>
          <a:xfrm flipV="1">
            <a:off x="873573" y="4084617"/>
            <a:ext cx="2152217" cy="5048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endCxn id="7" idx="2"/>
          </p:cNvCxnSpPr>
          <p:nvPr/>
        </p:nvCxnSpPr>
        <p:spPr>
          <a:xfrm>
            <a:off x="873573" y="4135099"/>
            <a:ext cx="2152217" cy="162631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endCxn id="5" idx="6"/>
          </p:cNvCxnSpPr>
          <p:nvPr/>
        </p:nvCxnSpPr>
        <p:spPr>
          <a:xfrm flipH="1" flipV="1">
            <a:off x="3480442" y="2399027"/>
            <a:ext cx="2571138" cy="56447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endCxn id="5" idx="6"/>
          </p:cNvCxnSpPr>
          <p:nvPr/>
        </p:nvCxnSpPr>
        <p:spPr>
          <a:xfrm flipH="1">
            <a:off x="3480442" y="2399027"/>
            <a:ext cx="257113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5" idx="6"/>
          </p:cNvCxnSpPr>
          <p:nvPr/>
        </p:nvCxnSpPr>
        <p:spPr>
          <a:xfrm flipH="1">
            <a:off x="3480442" y="1787510"/>
            <a:ext cx="2571138" cy="611517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endCxn id="6" idx="6"/>
          </p:cNvCxnSpPr>
          <p:nvPr/>
        </p:nvCxnSpPr>
        <p:spPr>
          <a:xfrm flipH="1" flipV="1">
            <a:off x="3480442" y="4084617"/>
            <a:ext cx="2571138" cy="68207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endCxn id="6" idx="6"/>
          </p:cNvCxnSpPr>
          <p:nvPr/>
        </p:nvCxnSpPr>
        <p:spPr>
          <a:xfrm flipH="1" flipV="1">
            <a:off x="3480442" y="4084617"/>
            <a:ext cx="2571138" cy="5048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endCxn id="6" idx="6"/>
          </p:cNvCxnSpPr>
          <p:nvPr/>
        </p:nvCxnSpPr>
        <p:spPr>
          <a:xfrm flipH="1">
            <a:off x="3480442" y="3527979"/>
            <a:ext cx="2571138" cy="55663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endCxn id="7" idx="6"/>
          </p:cNvCxnSpPr>
          <p:nvPr/>
        </p:nvCxnSpPr>
        <p:spPr>
          <a:xfrm flipH="1" flipV="1">
            <a:off x="3480442" y="5761409"/>
            <a:ext cx="2571138" cy="77711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7" idx="6"/>
          </p:cNvCxnSpPr>
          <p:nvPr/>
        </p:nvCxnSpPr>
        <p:spPr>
          <a:xfrm flipH="1">
            <a:off x="3480442" y="5761409"/>
            <a:ext cx="257113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endCxn id="7" idx="6"/>
          </p:cNvCxnSpPr>
          <p:nvPr/>
        </p:nvCxnSpPr>
        <p:spPr>
          <a:xfrm flipH="1">
            <a:off x="3480442" y="5221410"/>
            <a:ext cx="2571138" cy="53999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73399" y="2317172"/>
            <a:ext cx="1018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Low </a:t>
            </a:r>
          </a:p>
          <a:p>
            <a:r>
              <a:rPr lang="en-US" b="1" dirty="0"/>
              <a:t>Security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634912" y="3406927"/>
            <a:ext cx="1018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Medium </a:t>
            </a:r>
          </a:p>
          <a:p>
            <a:r>
              <a:rPr lang="en-US" b="1" dirty="0"/>
              <a:t>Security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032295" y="5286598"/>
            <a:ext cx="1018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High </a:t>
            </a:r>
          </a:p>
          <a:p>
            <a:r>
              <a:rPr lang="en-US" b="1" dirty="0"/>
              <a:t>Security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630353" y="1655161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Low Threat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630353" y="3343313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Low Threat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753887" y="5036744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Low Threat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922817" y="2002682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Med  Threat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922817" y="3721366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Med  Threat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752852" y="5365064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Med  Threat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753887" y="2778837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High Threat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3659850" y="4419922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High Threat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3630353" y="6188362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High Threat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6408020" y="1541017"/>
            <a:ext cx="342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408020" y="2086339"/>
            <a:ext cx="744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-500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6411938" y="2816225"/>
            <a:ext cx="8930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-2500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416944" y="3324023"/>
            <a:ext cx="8930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-2500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416944" y="3869345"/>
            <a:ext cx="8992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-1000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420862" y="4599231"/>
            <a:ext cx="882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-1500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441545" y="5051653"/>
            <a:ext cx="10409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-15000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441545" y="5596975"/>
            <a:ext cx="1057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-10000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6445463" y="6326861"/>
            <a:ext cx="900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-3000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5480D70-EDA0-144F-BD93-04601323D1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698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306"/>
    </mc:Choice>
    <mc:Fallback>
      <p:transition spd="slow" advTm="115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with Perfect Information</a:t>
            </a:r>
          </a:p>
        </p:txBody>
      </p:sp>
      <p:cxnSp>
        <p:nvCxnSpPr>
          <p:cNvPr id="9" name="Straight Connector 8"/>
          <p:cNvCxnSpPr>
            <a:endCxn id="41" idx="1"/>
          </p:cNvCxnSpPr>
          <p:nvPr/>
        </p:nvCxnSpPr>
        <p:spPr>
          <a:xfrm flipV="1">
            <a:off x="862272" y="2399027"/>
            <a:ext cx="2200883" cy="166991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endCxn id="42" idx="1"/>
          </p:cNvCxnSpPr>
          <p:nvPr/>
        </p:nvCxnSpPr>
        <p:spPr>
          <a:xfrm flipV="1">
            <a:off x="873573" y="4064538"/>
            <a:ext cx="2172388" cy="7056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endCxn id="43" idx="1"/>
          </p:cNvCxnSpPr>
          <p:nvPr/>
        </p:nvCxnSpPr>
        <p:spPr>
          <a:xfrm>
            <a:off x="873573" y="4135099"/>
            <a:ext cx="2190497" cy="162631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 flipV="1">
            <a:off x="3480442" y="2399027"/>
            <a:ext cx="2571138" cy="564476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3480442" y="2399027"/>
            <a:ext cx="257113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3480442" y="1787510"/>
            <a:ext cx="2571138" cy="611517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3480442" y="4084617"/>
            <a:ext cx="2571138" cy="682075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 flipV="1">
            <a:off x="3480442" y="4084617"/>
            <a:ext cx="2571138" cy="50481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3480442" y="3527979"/>
            <a:ext cx="2571138" cy="556638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 flipV="1">
            <a:off x="3480442" y="5761409"/>
            <a:ext cx="2571138" cy="777113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3480442" y="5761409"/>
            <a:ext cx="2571138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>
            <a:off x="3480442" y="5221410"/>
            <a:ext cx="2571138" cy="539999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73399" y="2317172"/>
            <a:ext cx="851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Low </a:t>
            </a:r>
          </a:p>
          <a:p>
            <a:r>
              <a:rPr lang="en-US" b="1" dirty="0"/>
              <a:t>Threat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634912" y="3406927"/>
            <a:ext cx="1018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Medium </a:t>
            </a:r>
          </a:p>
          <a:p>
            <a:r>
              <a:rPr lang="en-US" b="1" dirty="0"/>
              <a:t>Threat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1032295" y="5286598"/>
            <a:ext cx="8515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High </a:t>
            </a:r>
          </a:p>
          <a:p>
            <a:r>
              <a:rPr lang="en-US" b="1" dirty="0"/>
              <a:t>Threat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630353" y="1655161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Low Security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3630353" y="3343313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Low Security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753887" y="5036744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Low Security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4922817" y="2002682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Med  Security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922817" y="3721366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Med  Security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752852" y="5365064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Med  Security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753887" y="2778837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High Security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3659850" y="4419922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High Security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3630353" y="6188362"/>
            <a:ext cx="1997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High Security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6408020" y="1541017"/>
            <a:ext cx="342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0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408020" y="2086339"/>
            <a:ext cx="7449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-500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6411938" y="2816225"/>
            <a:ext cx="8930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-2500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6416944" y="3324023"/>
            <a:ext cx="8930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-2500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416944" y="3869345"/>
            <a:ext cx="8992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-1000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6420862" y="4599231"/>
            <a:ext cx="882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-1500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441545" y="5051653"/>
            <a:ext cx="10409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-15000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441545" y="5596975"/>
            <a:ext cx="1057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-10000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6445463" y="6326861"/>
            <a:ext cx="900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-3000</a:t>
            </a:r>
          </a:p>
        </p:txBody>
      </p:sp>
      <p:sp>
        <p:nvSpPr>
          <p:cNvPr id="41" name="Rectangle 40"/>
          <p:cNvSpPr/>
          <p:nvPr/>
        </p:nvSpPr>
        <p:spPr>
          <a:xfrm>
            <a:off x="3063155" y="2171668"/>
            <a:ext cx="405072" cy="454717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3045961" y="3837179"/>
            <a:ext cx="405072" cy="454717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3064070" y="5534050"/>
            <a:ext cx="405072" cy="454717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418921" y="3872938"/>
            <a:ext cx="454652" cy="423357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134CC9A-E9A4-574B-B94F-744C0A120A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492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921"/>
    </mc:Choice>
    <mc:Fallback>
      <p:transition spd="slow" advTm="94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A5A57-6FE3-1747-99C8-C0B2CE9D7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Solving LARGE Decision Trees 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21FFD-5316-564A-AB5A-353348C93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Many realistic decision trees are intractable</a:t>
            </a:r>
          </a:p>
          <a:p>
            <a:r>
              <a:rPr lang="en-US" dirty="0"/>
              <a:t>Lots of work on computational methods</a:t>
            </a:r>
          </a:p>
          <a:p>
            <a:pPr lvl="1"/>
            <a:r>
              <a:rPr lang="en-US" dirty="0"/>
              <a:t>Optimization solvers (CPLEX, </a:t>
            </a:r>
            <a:r>
              <a:rPr lang="en-US" dirty="0" err="1"/>
              <a:t>Gurobi</a:t>
            </a:r>
            <a:r>
              <a:rPr lang="en-US" dirty="0"/>
              <a:t>, etc.) </a:t>
            </a:r>
          </a:p>
          <a:p>
            <a:pPr lvl="1"/>
            <a:r>
              <a:rPr lang="en-US" dirty="0"/>
              <a:t>Pruning methods (e.g., branch and bound)</a:t>
            </a:r>
          </a:p>
          <a:p>
            <a:pPr lvl="1"/>
            <a:r>
              <a:rPr lang="en-US" dirty="0"/>
              <a:t>Evaluation functions (expert or learned)</a:t>
            </a:r>
          </a:p>
          <a:p>
            <a:pPr lvl="1"/>
            <a:r>
              <a:rPr lang="en-US" dirty="0"/>
              <a:t>Sampling methods (e.g., Monte-Carlo tree search)</a:t>
            </a:r>
          </a:p>
          <a:p>
            <a:pPr lvl="1"/>
            <a:endParaRPr lang="en-US" dirty="0"/>
          </a:p>
          <a:p>
            <a:r>
              <a:rPr lang="en-US" dirty="0"/>
              <a:t>Acquiring or updating decision trees crosses over into machine learning methods 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0E10994-44B9-6848-B510-5C40357B3A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604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1971"/>
    </mc:Choice>
    <mc:Fallback>
      <p:transition spd="slow" advTm="281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4139</TotalTime>
  <Words>258</Words>
  <Application>Microsoft Macintosh PowerPoint</Application>
  <PresentationFormat>On-screen Show (4:3)</PresentationFormat>
  <Paragraphs>75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Decision Trees</vt:lpstr>
      <vt:lpstr>Decision Trees </vt:lpstr>
      <vt:lpstr>Solving Decision Trees </vt:lpstr>
      <vt:lpstr>Decision Tree Example</vt:lpstr>
      <vt:lpstr>Example with Perfect Information</vt:lpstr>
      <vt:lpstr>Solving LARGE Decision Trees  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48</cp:revision>
  <dcterms:created xsi:type="dcterms:W3CDTF">2012-01-23T08:25:46Z</dcterms:created>
  <dcterms:modified xsi:type="dcterms:W3CDTF">2020-09-14T07:14:52Z</dcterms:modified>
</cp:coreProperties>
</file>

<file path=docProps/thumbnail.jpeg>
</file>